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2" r:id="rId5"/>
    <p:sldId id="1155" r:id="rId6"/>
    <p:sldId id="115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本文是一篇实用性文本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分别介绍了科技馆的参观信息和攀岩中心的活动指南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为游客提供了详细的参观和活动安排建议。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98" y="827751"/>
            <a:ext cx="10961815" cy="137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507542"/>
              </p:ext>
            </p:extLst>
          </p:nvPr>
        </p:nvGraphicFramePr>
        <p:xfrm>
          <a:off x="360854" y="764704"/>
          <a:ext cx="11485848" cy="5559793"/>
        </p:xfrm>
        <a:graphic>
          <a:graphicData uri="http://schemas.openxmlformats.org/drawingml/2006/table">
            <a:tbl>
              <a:tblPr firstRow="1" firstCol="1" bandRow="1"/>
              <a:tblGrid>
                <a:gridCol w="4980264">
                  <a:extLst>
                    <a:ext uri="{9D8B030D-6E8A-4147-A177-3AD203B41FA5}">
                      <a16:colId xmlns:a16="http://schemas.microsoft.com/office/drawing/2014/main" val="2039874236"/>
                    </a:ext>
                  </a:extLst>
                </a:gridCol>
                <a:gridCol w="6505584">
                  <a:extLst>
                    <a:ext uri="{9D8B030D-6E8A-4147-A177-3AD203B41FA5}">
                      <a16:colId xmlns:a16="http://schemas.microsoft.com/office/drawing/2014/main" val="1413832260"/>
                    </a:ext>
                  </a:extLst>
                </a:gridCol>
              </a:tblGrid>
              <a:tr h="5559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and Technology Museum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 hours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Wednesday—Sunday,10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—5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Charge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 per adult, half price for children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on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Ancient Technology—the ground floor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Modern Technology—the first floor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Space—the second floor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Silk Road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trade and travel—the second floor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 note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museum is closed for 3 days during the Spring Festival every year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 us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 desk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732—38299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stm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r>
                        <a:rPr lang="en-US" sz="19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@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163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444" marR="33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all climbers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Castle Peak Indoor Climbing Centre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July 15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 in when you come to the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Climb with a partner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 a hard hat at all times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 the correct climbing shoes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eat or drink anywhere except in the cafe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listen to personal music players while climbing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light fires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 a locker to store your things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 comfortable clothing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Wearing jewelry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珠宝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cause accidents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Talking on a mobile phone while climbing is not safe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444" marR="33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187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visit the museum on the weekend, which of the following is the best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Sunday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0876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事实细节题。根据</a:t>
            </a:r>
            <a:r>
              <a:rPr lang="en-US" altLang="zh-CN" sz="2400" dirty="0">
                <a:cs typeface="Times New Roman" panose="02020603050405020304" pitchFamily="18" charset="0"/>
              </a:rPr>
              <a:t>“Opening hours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Wednesday-Sunday,10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00 a.m.—5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30 p.m.”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博物馆在周三至周日的上午</a:t>
            </a:r>
            <a:r>
              <a:rPr lang="en-US" altLang="zh-CN" sz="2400" dirty="0">
                <a:cs typeface="Times New Roman" panose="02020603050405020304" pitchFamily="18" charset="0"/>
              </a:rPr>
              <a:t>10</a:t>
            </a:r>
            <a:r>
              <a:rPr lang="zh-CN" altLang="zh-CN" sz="2400" dirty="0">
                <a:cs typeface="Times New Roman" panose="02020603050405020304" pitchFamily="18" charset="0"/>
              </a:rPr>
              <a:t>点至下午</a:t>
            </a:r>
            <a:r>
              <a:rPr lang="en-US" altLang="zh-CN" sz="2400" dirty="0"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30</a:t>
            </a:r>
            <a:r>
              <a:rPr lang="zh-CN" altLang="zh-CN" sz="2400" dirty="0">
                <a:cs typeface="Times New Roman" panose="02020603050405020304" pitchFamily="18" charset="0"/>
              </a:rPr>
              <a:t>开放。对比选项：</a:t>
            </a:r>
            <a:r>
              <a:rPr lang="en-US" altLang="zh-CN" sz="2400" dirty="0">
                <a:cs typeface="Times New Roman" panose="02020603050405020304" pitchFamily="18" charset="0"/>
              </a:rPr>
              <a:t>A. </a:t>
            </a:r>
            <a:r>
              <a:rPr lang="zh-CN" altLang="zh-CN" sz="2400" dirty="0">
                <a:cs typeface="Times New Roman" panose="02020603050405020304" pitchFamily="18" charset="0"/>
              </a:rPr>
              <a:t>周六上午</a:t>
            </a:r>
            <a:r>
              <a:rPr lang="en-US" altLang="zh-CN" sz="2400" dirty="0">
                <a:cs typeface="Times New Roman" panose="02020603050405020304" pitchFamily="18" charset="0"/>
              </a:rPr>
              <a:t>9</a:t>
            </a:r>
            <a:r>
              <a:rPr lang="zh-CN" altLang="zh-CN" sz="2400" dirty="0">
                <a:cs typeface="Times New Roman" panose="02020603050405020304" pitchFamily="18" charset="0"/>
              </a:rPr>
              <a:t>点：博物馆未开放。</a:t>
            </a:r>
            <a:r>
              <a:rPr lang="en-US" altLang="zh-CN" sz="2400" dirty="0">
                <a:cs typeface="Times New Roman" panose="02020603050405020304" pitchFamily="18" charset="0"/>
              </a:rPr>
              <a:t>B. </a:t>
            </a:r>
            <a:r>
              <a:rPr lang="zh-CN" altLang="zh-CN" sz="2400" dirty="0">
                <a:cs typeface="Times New Roman" panose="02020603050405020304" pitchFamily="18" charset="0"/>
              </a:rPr>
              <a:t>周六凌晨</a:t>
            </a:r>
            <a:r>
              <a:rPr lang="en-US" altLang="zh-CN" sz="2400" dirty="0">
                <a:cs typeface="Times New Roman" panose="02020603050405020304" pitchFamily="18" charset="0"/>
              </a:rPr>
              <a:t>4</a:t>
            </a:r>
            <a:r>
              <a:rPr lang="zh-CN" altLang="zh-CN" sz="2400" dirty="0">
                <a:cs typeface="Times New Roman" panose="02020603050405020304" pitchFamily="18" charset="0"/>
              </a:rPr>
              <a:t>点半：时间不合理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且博物馆未开放。</a:t>
            </a:r>
            <a:r>
              <a:rPr lang="en-US" altLang="zh-CN" sz="2400" dirty="0">
                <a:cs typeface="Times New Roman" panose="02020603050405020304" pitchFamily="18" charset="0"/>
              </a:rPr>
              <a:t>C. </a:t>
            </a:r>
            <a:r>
              <a:rPr lang="zh-CN" altLang="zh-CN" sz="2400" dirty="0">
                <a:cs typeface="Times New Roman" panose="02020603050405020304" pitchFamily="18" charset="0"/>
              </a:rPr>
              <a:t>周日下午两点：在开放时间内。</a:t>
            </a:r>
            <a:r>
              <a:rPr lang="en-US" altLang="zh-CN" sz="2400" dirty="0">
                <a:cs typeface="Times New Roman" panose="02020603050405020304" pitchFamily="18" charset="0"/>
              </a:rPr>
              <a:t>D. </a:t>
            </a:r>
            <a:r>
              <a:rPr lang="zh-CN" altLang="zh-CN" sz="2400" dirty="0">
                <a:cs typeface="Times New Roman" panose="02020603050405020304" pitchFamily="18" charset="0"/>
              </a:rPr>
              <a:t>周日上午</a:t>
            </a:r>
            <a:r>
              <a:rPr lang="en-US" altLang="zh-CN" sz="2400" dirty="0">
                <a:cs typeface="Times New Roman" panose="02020603050405020304" pitchFamily="18" charset="0"/>
              </a:rPr>
              <a:t>8</a:t>
            </a:r>
            <a:r>
              <a:rPr lang="zh-CN" altLang="zh-CN" sz="2400" dirty="0">
                <a:cs typeface="Times New Roman" panose="02020603050405020304" pitchFamily="18" charset="0"/>
              </a:rPr>
              <a:t>点半：博物馆未开放。故选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should Mr Smith pay if he goes to the museum with his two children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9475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价格计算题。根据</a:t>
            </a:r>
            <a:r>
              <a:rPr lang="en-US" altLang="zh-CN" sz="2400" dirty="0">
                <a:cs typeface="Times New Roman" panose="02020603050405020304" pitchFamily="18" charset="0"/>
              </a:rPr>
              <a:t>“Charge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$10 per </a:t>
            </a:r>
            <a:r>
              <a:rPr lang="en-US" altLang="zh-CN" sz="2400" dirty="0" err="1">
                <a:cs typeface="Times New Roman" panose="02020603050405020304" pitchFamily="18" charset="0"/>
              </a:rPr>
              <a:t>adult,half</a:t>
            </a:r>
            <a:r>
              <a:rPr lang="en-US" altLang="zh-CN" sz="2400" dirty="0">
                <a:cs typeface="Times New Roman" panose="02020603050405020304" pitchFamily="18" charset="0"/>
              </a:rPr>
              <a:t> price for children”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成人票价</a:t>
            </a:r>
            <a:r>
              <a:rPr lang="en-US" altLang="zh-CN" sz="2400" dirty="0">
                <a:cs typeface="Times New Roman" panose="02020603050405020304" pitchFamily="18" charset="0"/>
              </a:rPr>
              <a:t>10</a:t>
            </a:r>
            <a:r>
              <a:rPr lang="zh-CN" altLang="zh-CN" sz="2400" dirty="0">
                <a:cs typeface="Times New Roman" panose="02020603050405020304" pitchFamily="18" charset="0"/>
              </a:rPr>
              <a:t>美元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儿童半价。因此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史密斯先生（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成人</a:t>
            </a:r>
            <a:r>
              <a:rPr lang="zh-CN" altLang="zh-CN" sz="2400" dirty="0">
                <a:cs typeface="Times New Roman" panose="02020603050405020304" pitchFamily="18" charset="0"/>
              </a:rPr>
              <a:t>）需支付</a:t>
            </a:r>
            <a:r>
              <a:rPr lang="en-US" altLang="zh-CN" sz="2400" dirty="0">
                <a:cs typeface="Times New Roman" panose="02020603050405020304" pitchFamily="18" charset="0"/>
              </a:rPr>
              <a:t>10</a:t>
            </a:r>
            <a:r>
              <a:rPr lang="zh-CN" altLang="zh-CN" sz="2400" dirty="0">
                <a:cs typeface="Times New Roman" panose="02020603050405020304" pitchFamily="18" charset="0"/>
              </a:rPr>
              <a:t>美元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两个孩子（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儿童</a:t>
            </a:r>
            <a:r>
              <a:rPr lang="zh-CN" altLang="zh-CN" sz="2400" dirty="0">
                <a:cs typeface="Times New Roman" panose="02020603050405020304" pitchFamily="18" charset="0"/>
              </a:rPr>
              <a:t>）各需支付</a:t>
            </a:r>
            <a:r>
              <a:rPr lang="en-US" altLang="zh-CN" sz="2400" dirty="0"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cs typeface="Times New Roman" panose="02020603050405020304" pitchFamily="18" charset="0"/>
              </a:rPr>
              <a:t>美元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总计</a:t>
            </a:r>
            <a:r>
              <a:rPr lang="en-US" altLang="zh-CN" sz="2400" dirty="0">
                <a:cs typeface="Times New Roman" panose="02020603050405020304" pitchFamily="18" charset="0"/>
              </a:rPr>
              <a:t>20</a:t>
            </a:r>
            <a:r>
              <a:rPr lang="zh-CN" altLang="zh-CN" sz="2400" dirty="0">
                <a:cs typeface="Times New Roman" panose="02020603050405020304" pitchFamily="18" charset="0"/>
              </a:rPr>
              <a:t>美元。故选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14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better to do while you are climbing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mobile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 all the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personal music players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correct climbing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1067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事实细节题。根据</a:t>
            </a:r>
            <a:r>
              <a:rPr lang="en-US" altLang="zh-CN" sz="2400" dirty="0">
                <a:cs typeface="Times New Roman" panose="02020603050405020304" pitchFamily="18" charset="0"/>
              </a:rPr>
              <a:t>“Dos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 ... Wear the correct climbing shoes.”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攀岩时应穿正确的攀岩鞋。其他选项：</a:t>
            </a:r>
            <a:r>
              <a:rPr lang="en-US" altLang="zh-CN" sz="2400" dirty="0">
                <a:cs typeface="Times New Roman" panose="02020603050405020304" pitchFamily="18" charset="0"/>
              </a:rPr>
              <a:t>A. </a:t>
            </a:r>
            <a:r>
              <a:rPr lang="zh-CN" altLang="zh-CN" sz="2400" dirty="0">
                <a:cs typeface="Times New Roman" panose="02020603050405020304" pitchFamily="18" charset="0"/>
              </a:rPr>
              <a:t>攀岩时打电话：不安全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且文中禁止。</a:t>
            </a:r>
            <a:r>
              <a:rPr lang="en-US" altLang="zh-CN" sz="2400" dirty="0">
                <a:cs typeface="Times New Roman" panose="02020603050405020304" pitchFamily="18" charset="0"/>
              </a:rPr>
              <a:t>B. </a:t>
            </a:r>
            <a:r>
              <a:rPr lang="zh-CN" altLang="zh-CN" sz="2400" dirty="0">
                <a:cs typeface="Times New Roman" panose="02020603050405020304" pitchFamily="18" charset="0"/>
              </a:rPr>
              <a:t>独自攀爬：文中要求与伙伴一起。</a:t>
            </a:r>
            <a:r>
              <a:rPr lang="en-US" altLang="zh-CN" sz="2400" dirty="0">
                <a:cs typeface="Times New Roman" panose="02020603050405020304" pitchFamily="18" charset="0"/>
              </a:rPr>
              <a:t>C. </a:t>
            </a:r>
            <a:r>
              <a:rPr lang="zh-CN" altLang="zh-CN" sz="2400" dirty="0">
                <a:cs typeface="Times New Roman" panose="02020603050405020304" pitchFamily="18" charset="0"/>
              </a:rPr>
              <a:t>听个人音乐播放器：文中禁止。故选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38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465</Words>
  <Application>Microsoft Office PowerPoint</Application>
  <PresentationFormat>自定义</PresentationFormat>
  <Paragraphs>51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450</cp:revision>
  <dcterms:created xsi:type="dcterms:W3CDTF">2020-11-06T05:24:00Z</dcterms:created>
  <dcterms:modified xsi:type="dcterms:W3CDTF">2025-09-17T17:39:34Z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